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451" r:id="rId2"/>
    <p:sldId id="257" r:id="rId3"/>
    <p:sldId id="458" r:id="rId4"/>
    <p:sldId id="320" r:id="rId5"/>
    <p:sldId id="394" r:id="rId6"/>
    <p:sldId id="471" r:id="rId7"/>
    <p:sldId id="461" r:id="rId8"/>
    <p:sldId id="460" r:id="rId9"/>
    <p:sldId id="399" r:id="rId10"/>
    <p:sldId id="341" r:id="rId11"/>
    <p:sldId id="396" r:id="rId12"/>
    <p:sldId id="397" r:id="rId13"/>
    <p:sldId id="400" r:id="rId14"/>
    <p:sldId id="436" r:id="rId15"/>
    <p:sldId id="440" r:id="rId16"/>
    <p:sldId id="462" r:id="rId17"/>
    <p:sldId id="292" r:id="rId18"/>
    <p:sldId id="293" r:id="rId19"/>
    <p:sldId id="294" r:id="rId20"/>
    <p:sldId id="334" r:id="rId21"/>
    <p:sldId id="295" r:id="rId22"/>
    <p:sldId id="298" r:id="rId23"/>
    <p:sldId id="299" r:id="rId24"/>
    <p:sldId id="296" r:id="rId25"/>
    <p:sldId id="401" r:id="rId26"/>
    <p:sldId id="297" r:id="rId27"/>
    <p:sldId id="326" r:id="rId28"/>
    <p:sldId id="323" r:id="rId29"/>
    <p:sldId id="324" r:id="rId30"/>
    <p:sldId id="325" r:id="rId31"/>
    <p:sldId id="369" r:id="rId32"/>
    <p:sldId id="327" r:id="rId33"/>
    <p:sldId id="328" r:id="rId34"/>
    <p:sldId id="452" r:id="rId35"/>
    <p:sldId id="342" r:id="rId36"/>
    <p:sldId id="347" r:id="rId37"/>
    <p:sldId id="349" r:id="rId38"/>
    <p:sldId id="343" r:id="rId39"/>
    <p:sldId id="331" r:id="rId40"/>
    <p:sldId id="348" r:id="rId41"/>
    <p:sldId id="344" r:id="rId42"/>
    <p:sldId id="300" r:id="rId43"/>
    <p:sldId id="305" r:id="rId44"/>
    <p:sldId id="302" r:id="rId45"/>
    <p:sldId id="332" r:id="rId46"/>
    <p:sldId id="333" r:id="rId47"/>
    <p:sldId id="402" r:id="rId48"/>
    <p:sldId id="404" r:id="rId49"/>
    <p:sldId id="449" r:id="rId50"/>
    <p:sldId id="403" r:id="rId51"/>
    <p:sldId id="429" r:id="rId52"/>
    <p:sldId id="441" r:id="rId53"/>
    <p:sldId id="456" r:id="rId54"/>
    <p:sldId id="439" r:id="rId55"/>
    <p:sldId id="457" r:id="rId56"/>
    <p:sldId id="464" r:id="rId57"/>
    <p:sldId id="351" r:id="rId58"/>
    <p:sldId id="437" r:id="rId59"/>
    <p:sldId id="438" r:id="rId60"/>
    <p:sldId id="336" r:id="rId61"/>
    <p:sldId id="352" r:id="rId62"/>
    <p:sldId id="353" r:id="rId63"/>
    <p:sldId id="354" r:id="rId64"/>
    <p:sldId id="304" r:id="rId65"/>
    <p:sldId id="306" r:id="rId66"/>
    <p:sldId id="307" r:id="rId67"/>
    <p:sldId id="416" r:id="rId68"/>
    <p:sldId id="387" r:id="rId69"/>
    <p:sldId id="337" r:id="rId70"/>
    <p:sldId id="419" r:id="rId71"/>
    <p:sldId id="381" r:id="rId72"/>
    <p:sldId id="389" r:id="rId73"/>
    <p:sldId id="338" r:id="rId74"/>
    <p:sldId id="384" r:id="rId75"/>
    <p:sldId id="382" r:id="rId76"/>
    <p:sldId id="418" r:id="rId77"/>
    <p:sldId id="385" r:id="rId78"/>
    <p:sldId id="359" r:id="rId79"/>
    <p:sldId id="386" r:id="rId80"/>
    <p:sldId id="383" r:id="rId81"/>
    <p:sldId id="388" r:id="rId82"/>
    <p:sldId id="466" r:id="rId83"/>
    <p:sldId id="433" r:id="rId84"/>
    <p:sldId id="420" r:id="rId85"/>
    <p:sldId id="421" r:id="rId86"/>
    <p:sldId id="424" r:id="rId87"/>
    <p:sldId id="422" r:id="rId88"/>
    <p:sldId id="423" r:id="rId89"/>
    <p:sldId id="425" r:id="rId90"/>
    <p:sldId id="426" r:id="rId91"/>
    <p:sldId id="470" r:id="rId92"/>
    <p:sldId id="450" r:id="rId93"/>
    <p:sldId id="427" r:id="rId94"/>
    <p:sldId id="371" r:id="rId95"/>
    <p:sldId id="417" r:id="rId96"/>
    <p:sldId id="370" r:id="rId97"/>
    <p:sldId id="434" r:id="rId98"/>
    <p:sldId id="467" r:id="rId99"/>
    <p:sldId id="364" r:id="rId100"/>
    <p:sldId id="376" r:id="rId101"/>
    <p:sldId id="377" r:id="rId102"/>
    <p:sldId id="378" r:id="rId103"/>
    <p:sldId id="379" r:id="rId104"/>
    <p:sldId id="375" r:id="rId105"/>
    <p:sldId id="372" r:id="rId106"/>
    <p:sldId id="373" r:id="rId107"/>
    <p:sldId id="374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63"/>
  </p:normalViewPr>
  <p:slideViewPr>
    <p:cSldViewPr snapToGrid="0" snapToObjects="1">
      <p:cViewPr varScale="1">
        <p:scale>
          <a:sx n="158" d="100"/>
          <a:sy n="158" d="100"/>
        </p:scale>
        <p:origin x="2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3/11/20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3/11/20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85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1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17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3/11/20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3/11/20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%3A%2F%2Fsnomed.info%2Fsct%3Ffhir_vs=isa%2F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%3Disa%2F233604007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0-03%20Webinar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/$lookup?system=http://snomed.info/sct&amp;code=23360400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x.fhir.org/r3/CodeSystem/$subsumes?system=http://snomed.info/sct&amp;codeA=83072009&amp;codeB=373800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baseR4/ConceptMap/$translate?url=urn:uuid:193bb9e9-f402-4ea6-95d0-47f8bdd51f68&amp;system=urn:uuid:6b15b79f-10f4-48c6-a343-79066121b86b&amp;code=contended&amp;source=urn:uuid:6b15b79f-10f4-48c6-a343-79066121b86b&amp;target=urn:uuid:65802352-0507-41da-bc6d-0672995af417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hapi.fhir.org/baseR4/ConceptMap?url=urn:uuid:193bb9e9-f402-4ea6-95d0-47f8bdd51f68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baseR4/CodeSystem?url=urn:uuid:6b15b79f-10f4-48c6-a343-79066121b86b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hapi.fhir.org/baseR4/CodeSystem?url=urn:uuid:65802352-0507-41da-bc6d-0672995af417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nceptMap?source=http://hl7.org/fhir/ValueSet/address-use&amp;target=http://terminology.hl7.org/ValueSet/v3-AddressUse" TargetMode="External"/><Relationship Id="rId2" Type="http://schemas.openxmlformats.org/officeDocument/2006/relationships/hyperlink" Target="https://terminz.azurewebsites.net/fhir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2020-03-12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Topics</a:t>
            </a:r>
            <a:br>
              <a:rPr lang="en-US" dirty="0"/>
            </a:br>
            <a:r>
              <a:rPr lang="en-US" dirty="0"/>
              <a:t>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3280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5271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801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01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12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9718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91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49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https://github.com/FHIR/documents/blob/master/presentations/2020-03%20Webinars/FHIR%20Terminology.pptx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 dirty="0"/>
              <a:t> in HL7 and terminology standards/development and modeling for 18+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sz="1800" dirty="0"/>
              <a:t>Joint project of HL7 and SNOMED International</a:t>
            </a:r>
            <a:endParaRPr lang="en-US" sz="1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329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Tutorial 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Searching</a:t>
            </a:r>
            <a:r>
              <a:rPr lang="en-US" b="1" dirty="0"/>
              <a:t>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28801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F20F-943D-F746-8E12-FD8D7F8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2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Searching</a:t>
            </a:r>
            <a:r>
              <a:rPr lang="en-US" dirty="0"/>
              <a:t> and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45BB-2A6E-5A44-9FE1-7B078367D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Terminology-Based Search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Terminology Service</a:t>
            </a:r>
          </a:p>
          <a:p>
            <a:r>
              <a:rPr lang="en-US" dirty="0"/>
              <a:t>Scenarios and Strategies for Using Terminology Services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en-US" altLang="zh-CN" dirty="0">
                <a:cs typeface="Arial" panose="020B0604020202020204" pitchFamily="34" charset="0"/>
              </a:rPr>
              <a:t>References for Servers and Tools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Additional Topics (For Further Learning)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FD480-752E-0140-95BF-B60B6749C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5DEB3-8428-CA44-87DE-7F3198696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346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76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https://fhir.hausamconsulting.com/r4/Condition?code=http%3A%2F%2Fsnomed.info%2Fsct|38341003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787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8EA-49B5-ED4E-AA58-4A29C483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F6DA3-E017-E942-B8FA-43F33F4ED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1D7A-DC10-E14E-B402-3A14C2633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ED225-9D4F-2841-945E-8ECA3622F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2199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239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http://fhir.hausamconsulting.com/r4/Condition?code:not-in=http%3A%2F%2Ffhir.hausamconsulting.com%2FbaseR4%2FValueSet%2Fupper-respiratory-infection</a:t>
            </a:r>
            <a:br>
              <a:rPr lang="en-GB" dirty="0"/>
            </a:br>
            <a:r>
              <a:rPr lang="en-GB" dirty="0">
                <a:solidFill>
                  <a:srgbClr val="00B050"/>
                </a:solidFill>
              </a:rPr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254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527314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8586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676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47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27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838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4443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i="1" dirty="0"/>
              <a:t>/</a:t>
            </a:r>
            <a:r>
              <a:rPr lang="en-CA" dirty="0">
                <a:solidFill>
                  <a:srgbClr val="C00000"/>
                </a:solidFill>
              </a:rPr>
              <a:t>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</a:t>
            </a:r>
            <a:r>
              <a:rPr lang="en-CA" dirty="0"/>
              <a:t>/</a:t>
            </a:r>
            <a:r>
              <a:rPr lang="en-CA" dirty="0">
                <a:solidFill>
                  <a:srgbClr val="C00000"/>
                </a:solidFill>
              </a:rPr>
              <a:t>$</a:t>
            </a:r>
            <a:r>
              <a:rPr lang="en-CA" dirty="0" err="1">
                <a:solidFill>
                  <a:srgbClr val="C00000"/>
                </a:solidFill>
              </a:rPr>
              <a:t>expand</a:t>
            </a:r>
            <a:r>
              <a:rPr lang="en-CA" dirty="0" err="1"/>
              <a:t>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</a:t>
            </a:r>
            <a:r>
              <a:rPr lang="en-CA" dirty="0"/>
              <a:t>/</a:t>
            </a:r>
            <a:r>
              <a:rPr lang="en-CA" dirty="0">
                <a:solidFill>
                  <a:srgbClr val="C00000"/>
                </a:solidFill>
              </a:rPr>
              <a:t>$expand</a:t>
            </a:r>
            <a:r>
              <a:rPr lang="en-CA" dirty="0"/>
              <a:t>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006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282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1067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035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165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http://fhirtest.uhn.ca/baseDstu3/ValueSet/$validate-code?url=http://hl7.org/fhir/</a:t>
            </a:r>
            <a:r>
              <a:rPr lang="en-US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ValueSet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https://terminz.azurewebsites.net/fhir/</a:t>
            </a:r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CodeSystem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C00000"/>
                </a:solidFill>
              </a:rPr>
              <a:t>Terminz</a:t>
            </a:r>
            <a:r>
              <a:rPr lang="en-US" sz="1800" dirty="0">
                <a:solidFill>
                  <a:srgbClr val="C00000"/>
                </a:solidFill>
              </a:rPr>
              <a:t> server output in Postman or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72044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47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937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441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153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  <a:p>
            <a:r>
              <a:rPr lang="en-GB" dirty="0"/>
              <a:t>“Malarial hepatitis” (83072009),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http://tx.fhir.org/r3/CodeSystem/$subsumes?system=http://snomed.info/sct&amp;codeA=83072009&amp;codeB=3738000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87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941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hapi.fhir.org/baseR4/ConceptMap/$translate?url=urn:uuid:193bb9e9-f402-4ea6-95d0-47f8bdd51f68&amp;system=urn:uuid:6b15b79f-10f4-48c6-a343-79066121b86b&amp;code=contended&amp;source=urn:uuid:6b15b79f-10f4-48c6-a343-79066121b86b&amp;target=urn:uuid:65802352-0507-41da-bc6d-0672995af417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http://hapi.fhir.org/baseR4/ConceptMap?url=urn:uuid:193bb9e9-f402-4ea6-95d0-47f8bdd51f68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875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Source </a:t>
            </a:r>
            <a:r>
              <a:rPr lang="en-US" dirty="0" err="1"/>
              <a:t>CodeSystem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http://hapi.fhir.org/baseR4/CodeSystem?url=urn:uuid:6b15b79f-10f4-48c6-a343-79066121b86b</a:t>
            </a:r>
            <a:endParaRPr lang="en-US" dirty="0"/>
          </a:p>
          <a:p>
            <a:pPr lvl="1"/>
            <a:r>
              <a:rPr lang="en-US" dirty="0"/>
              <a:t>Target </a:t>
            </a:r>
            <a:r>
              <a:rPr lang="en-US" dirty="0" err="1"/>
              <a:t>CodeSystem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http://hapi.fhir.org/baseR4/CodeSystem?url=urn:uuid:65802352-0507-41da-bc6d-0672995af417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799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https://terminz.azurewebsites.net/fhir/ConceptMap/$translate?system=http://hl7.org/fhir/address-use&amp;code=home&amp;source=http://hl7.org/fhir/ValueSet/address-use&amp;target=http://terminology.hl7.org/ValueSet/v3-AddressUse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https://terminz.azurewebsites.net/fhir/ConceptMap?source=http://hl7.org/fhir/ValueSet/address-use&amp;target=http://terminology.hl7.org/ValueSet/v3-AddressUse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456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582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256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strategies for using Terminology </a:t>
            </a:r>
            <a:r>
              <a:rPr lang="en-US" dirty="0" err="1"/>
              <a:t>serviceS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7EF9EF-EAC0-644E-BC57-0CF0FD700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345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224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08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15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47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Searching</a:t>
            </a:r>
            <a:r>
              <a:rPr lang="en-US" b="1" dirty="0"/>
              <a:t>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99993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Has this 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213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73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5232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8125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780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073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9781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TOPICS</a:t>
            </a:r>
            <a:br>
              <a:rPr lang="en-CA" dirty="0"/>
            </a:br>
            <a:r>
              <a:rPr lang="en-CA" dirty="0"/>
              <a:t>(for further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0113-D9CD-084B-9377-0FE8E6D4A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6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9828</TotalTime>
  <Words>6232</Words>
  <Application>Microsoft Macintosh PowerPoint</Application>
  <PresentationFormat>On-screen Show (16:9)</PresentationFormat>
  <Paragraphs>745</Paragraphs>
  <Slides>107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Learning Objectives</vt:lpstr>
      <vt:lpstr>Tutorial Learning Objectives</vt:lpstr>
      <vt:lpstr>What Are Your Questions?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Tutorial Learning Objectives covered</vt:lpstr>
      <vt:lpstr>Additional Questions?</vt:lpstr>
      <vt:lpstr>Review Tutorial Learning Objectives</vt:lpstr>
      <vt:lpstr>Part 2 Topics Searching and Services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 covered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additional TOPICS (for further learning)</vt:lpstr>
      <vt:lpstr>Additional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142</cp:revision>
  <dcterms:created xsi:type="dcterms:W3CDTF">2019-05-01T16:23:47Z</dcterms:created>
  <dcterms:modified xsi:type="dcterms:W3CDTF">2020-03-11T14:18:28Z</dcterms:modified>
</cp:coreProperties>
</file>